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65" r:id="rId5"/>
    <p:sldId id="310" r:id="rId6"/>
    <p:sldId id="311" r:id="rId7"/>
    <p:sldId id="313" r:id="rId8"/>
    <p:sldId id="315" r:id="rId9"/>
    <p:sldId id="316" r:id="rId10"/>
    <p:sldId id="325" r:id="rId11"/>
    <p:sldId id="324" r:id="rId12"/>
    <p:sldId id="321" r:id="rId13"/>
    <p:sldId id="320" r:id="rId14"/>
    <p:sldId id="323" r:id="rId15"/>
    <p:sldId id="326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1227" autoAdjust="0"/>
  </p:normalViewPr>
  <p:slideViewPr>
    <p:cSldViewPr showGuides="1">
      <p:cViewPr varScale="1">
        <p:scale>
          <a:sx n="93" d="100"/>
          <a:sy n="93" d="100"/>
        </p:scale>
        <p:origin x="2172" y="9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A61EFE9-9F30-4528-BDDA-C859CD15CA56}" type="datetime1">
              <a:rPr lang="es-ES" smtClean="0"/>
              <a:t>01/02/2018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7373BEA-F5F3-4B6E-BA6B-D76E24101839}" type="datetime1">
              <a:rPr lang="es-ES" smtClean="0"/>
              <a:pPr/>
              <a:t>01/02/2018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053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582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/>
              <a:t>La </a:t>
            </a:r>
            <a:r>
              <a:rPr lang="es-ES" sz="1200" dirty="0" err="1"/>
              <a:t>raspberry</a:t>
            </a:r>
            <a:r>
              <a:rPr lang="es-ES" sz="1200" dirty="0"/>
              <a:t> va montada sobre una carcasa de plástico para poder ponerla en cualquier superficie sin riesgo de cortocircuitos y lleva disipadores en el procesador, el chip I/O y la memoria RAM para poder hacer </a:t>
            </a:r>
            <a:r>
              <a:rPr lang="es-ES" sz="1200" dirty="0" err="1"/>
              <a:t>overclock</a:t>
            </a:r>
            <a:r>
              <a:rPr lang="es-ES" sz="1200" dirty="0"/>
              <a:t> sin quemar los componentes. </a:t>
            </a:r>
          </a:p>
          <a:p>
            <a:r>
              <a:rPr lang="es-ES" sz="1200" dirty="0"/>
              <a:t>Para el montaje de la cámara hemos usado un soporte con movimiento en el eje vertical y horizontal en el que encajan ambos servos y la cámara, además se puede atornillar al HAT.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4373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Hemos usado un controlador adicional, el </a:t>
            </a:r>
            <a:r>
              <a:rPr lang="es-ES" sz="1200" dirty="0" err="1"/>
              <a:t>Pimoroni</a:t>
            </a:r>
            <a:r>
              <a:rPr lang="es-ES" sz="1200" dirty="0"/>
              <a:t> Pan-Tilt HAT, que alimenta los servos, en lugar de alimentarlos mediante la Raspberry Pi, ya que dicho controlador es más sensible a las señales </a:t>
            </a:r>
            <a:r>
              <a:rPr lang="es-ES" sz="1200" dirty="0" err="1"/>
              <a:t>pwm</a:t>
            </a:r>
            <a:r>
              <a:rPr lang="es-ES" sz="1200" dirty="0"/>
              <a:t> que los propios pines de la Raspberry, lo que nos proporciona mejor precisión a la hora de accionar los servos.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Cada servo tiene 3 pines, 5V, PWM y GND.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172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4854" y="1122363"/>
            <a:ext cx="8999118" cy="2387600"/>
          </a:xfrm>
        </p:spPr>
        <p:txBody>
          <a:bodyPr anchor="b">
            <a:normAutofit/>
          </a:bodyPr>
          <a:lstStyle>
            <a:lvl1pPr algn="ctr">
              <a:defRPr sz="47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4854" y="3602038"/>
            <a:ext cx="8999118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289373"/>
            <a:ext cx="10364864" cy="819355"/>
          </a:xfrm>
        </p:spPr>
        <p:txBody>
          <a:bodyPr anchor="b">
            <a:normAutofit/>
          </a:bodyPr>
          <a:lstStyle>
            <a:lvl1pPr>
              <a:defRPr sz="27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568" y="621322"/>
            <a:ext cx="103648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632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170E197-1079-4777-8273-53286CD6A787}" type="datetime1">
              <a:rPr lang="es-ES" smtClean="0"/>
              <a:pPr algn="r"/>
              <a:t>01/02/2018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480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1"/>
            <a:ext cx="10351066" cy="3424859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4204820"/>
            <a:ext cx="10351065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170E197-1079-4777-8273-53286CD6A787}" type="datetime1">
              <a:rPr lang="es-ES" smtClean="0"/>
              <a:pPr algn="r"/>
              <a:t>01/02/2018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1630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2"/>
            <a:ext cx="8750020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04821"/>
            <a:ext cx="10351066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170E197-1079-4777-8273-53286CD6A787}" type="datetime1">
              <a:rPr lang="es-ES" smtClean="0"/>
              <a:pPr algn="r"/>
              <a:t>01/02/2018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1" name="TextBox 10"/>
          <p:cNvSpPr txBox="1"/>
          <p:nvPr/>
        </p:nvSpPr>
        <p:spPr>
          <a:xfrm>
            <a:off x="836394" y="73524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5181" y="297209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9888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9" y="2126943"/>
            <a:ext cx="10352630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650556"/>
            <a:ext cx="10351067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170E197-1079-4777-8273-53286CD6A787}" type="datetime1">
              <a:rPr lang="es-ES" smtClean="0"/>
              <a:pPr algn="r"/>
              <a:t>01/02/2018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8357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6" y="609601"/>
            <a:ext cx="10351066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6" y="2088320"/>
            <a:ext cx="329809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6" y="2911624"/>
            <a:ext cx="329809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3720" y="2088320"/>
            <a:ext cx="329769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3721" y="2911624"/>
            <a:ext cx="3298962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1222" y="2088320"/>
            <a:ext cx="3290354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4269" y="2911624"/>
            <a:ext cx="3290354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170E197-1079-4777-8273-53286CD6A787}" type="datetime1">
              <a:rPr lang="es-ES" smtClean="0"/>
              <a:pPr algn="r"/>
              <a:t>01/02/2018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7033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7" y="609601"/>
            <a:ext cx="10351066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4195899"/>
            <a:ext cx="32980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1736" y="2298987"/>
            <a:ext cx="293928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772161"/>
            <a:ext cx="329809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544" y="4195899"/>
            <a:ext cx="3298124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7807" y="2298987"/>
            <a:ext cx="2929762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191" y="4772160"/>
            <a:ext cx="3299477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1347" y="4195899"/>
            <a:ext cx="328904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0681" y="2298987"/>
            <a:ext cx="2931349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1222" y="4772162"/>
            <a:ext cx="3293400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170E197-1079-4777-8273-53286CD6A787}" type="datetime1">
              <a:rPr lang="es-ES" smtClean="0"/>
              <a:pPr algn="r"/>
              <a:t>01/02/2018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4385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609F-0362-4067-A47A-9F1CA2E45A65}" type="datetime1">
              <a:rPr lang="es-ES" smtClean="0"/>
              <a:pPr/>
              <a:t>01/02/2018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3405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609600"/>
            <a:ext cx="254199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6" y="609600"/>
            <a:ext cx="7656711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AED9F-A6BB-400D-8F4D-616EB46A9405}" type="datetime1">
              <a:rPr lang="es-ES" smtClean="0"/>
              <a:pPr/>
              <a:t>01/02/2018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11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170E197-1079-4777-8273-53286CD6A787}" type="datetime1">
              <a:rPr lang="es-ES" smtClean="0"/>
              <a:pPr algn="r"/>
              <a:t>01/02/2018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929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924" y="657227"/>
            <a:ext cx="9730977" cy="2852737"/>
          </a:xfrm>
        </p:spPr>
        <p:txBody>
          <a:bodyPr anchor="b">
            <a:normAutofit/>
          </a:bodyPr>
          <a:lstStyle>
            <a:lvl1pPr>
              <a:defRPr sz="33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24" y="3602039"/>
            <a:ext cx="9730977" cy="1500187"/>
          </a:xfrm>
        </p:spPr>
        <p:txBody>
          <a:bodyPr/>
          <a:lstStyle>
            <a:lvl1pPr marL="0" indent="0" algn="ctr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F1AF-E5B2-41DB-BFF8-672C5BBF646A}" type="datetime1">
              <a:rPr lang="es-ES" smtClean="0"/>
              <a:pPr/>
              <a:t>01/02/2018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514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1"/>
            <a:ext cx="10351065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7" y="2088320"/>
            <a:ext cx="5104674" cy="370288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796" y="2088320"/>
            <a:ext cx="5092827" cy="370288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8E17C630-F8FA-4DCB-87FA-91D30885A2FD}" type="datetime1">
              <a:rPr lang="es-ES" smtClean="0"/>
              <a:pPr algn="r"/>
              <a:t>01/02/2018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168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1"/>
            <a:ext cx="10351065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507" y="2088320"/>
            <a:ext cx="487792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557" y="2912232"/>
            <a:ext cx="5105878" cy="287896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336" y="2088320"/>
            <a:ext cx="48642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912232"/>
            <a:ext cx="5094030" cy="287896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76C6-356A-48AB-A8EF-572AE4A11929}" type="datetime1">
              <a:rPr lang="es-ES" smtClean="0"/>
              <a:pPr/>
              <a:t>01/02/2018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98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6D9-BDBD-4090-B19D-04E04F3CB648}" type="datetime1">
              <a:rPr lang="es-ES" smtClean="0"/>
              <a:pPr/>
              <a:t>01/02/2018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4497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D0FB-1285-4974-8D4E-BCFCC0FA7978}" type="datetime1">
              <a:rPr lang="es-ES" smtClean="0"/>
              <a:pPr/>
              <a:t>01/02/2018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07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90" y="609600"/>
            <a:ext cx="3931213" cy="2362200"/>
          </a:xfrm>
        </p:spPr>
        <p:txBody>
          <a:bodyPr anchor="b">
            <a:normAutofit/>
          </a:bodyPr>
          <a:lstStyle>
            <a:lvl1pPr>
              <a:defRPr sz="27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742" y="609600"/>
            <a:ext cx="6187880" cy="5181600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6990" y="2971801"/>
            <a:ext cx="3931213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96D5-80C9-4ED7-89C2-CE590C3C6CB2}" type="datetime1">
              <a:rPr lang="es-ES" smtClean="0"/>
              <a:pPr/>
              <a:t>01/02/2018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04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9" y="609600"/>
            <a:ext cx="5928229" cy="2362200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2871" y="758881"/>
            <a:ext cx="325450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2971800"/>
            <a:ext cx="5933404" cy="2819400"/>
          </a:xfrm>
        </p:spPr>
        <p:txBody>
          <a:bodyPr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1BAB-2490-48FD-81BA-E5EB85DA87AE}" type="datetime1">
              <a:rPr lang="es-ES" smtClean="0"/>
              <a:pPr/>
              <a:t>01/02/2018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8756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1"/>
            <a:ext cx="10351065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2096064"/>
            <a:ext cx="10351066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170E197-1079-4777-8273-53286CD6A787}" type="datetime1">
              <a:rPr lang="es-ES" smtClean="0"/>
              <a:pPr algn="r"/>
              <a:t>01/02/2018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7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6664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126" rtl="0" eaLnBrk="1" latinLnBrk="0" hangingPunct="1">
        <a:lnSpc>
          <a:spcPct val="90000"/>
        </a:lnSpc>
        <a:spcBef>
          <a:spcPct val="0"/>
        </a:spcBef>
        <a:buNone/>
        <a:defRPr sz="3399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hyperlink" Target="https://www.youtube.com/watch?v=iKBj8nyv4iE&amp;feature=youtu.b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91291" y="548680"/>
            <a:ext cx="6768752" cy="2304256"/>
          </a:xfrm>
        </p:spPr>
        <p:txBody>
          <a:bodyPr rtlCol="0">
            <a:noAutofit/>
          </a:bodyPr>
          <a:lstStyle/>
          <a:p>
            <a:pPr rtl="0"/>
            <a:r>
              <a:rPr lang="es-ES" sz="4700" dirty="0"/>
              <a:t>Reconocimiento facial con seguimiento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495893" y="4437112"/>
            <a:ext cx="8229600" cy="1219200"/>
          </a:xfrm>
        </p:spPr>
        <p:txBody>
          <a:bodyPr rtlCol="0">
            <a:normAutofit fontScale="47500" lnSpcReduction="20000"/>
          </a:bodyPr>
          <a:lstStyle/>
          <a:p>
            <a:pPr algn="l"/>
            <a:r>
              <a:rPr lang="es-ES" dirty="0"/>
              <a:t>Miguel Ángel Escribano Belmonte</a:t>
            </a:r>
          </a:p>
          <a:p>
            <a:pPr algn="l" rtl="0"/>
            <a:r>
              <a:rPr lang="es-ES" dirty="0"/>
              <a:t>Juan Francisco García Delgado</a:t>
            </a:r>
          </a:p>
          <a:p>
            <a:pPr algn="l" rtl="0"/>
            <a:r>
              <a:rPr lang="es-ES" dirty="0"/>
              <a:t>Miguel García López</a:t>
            </a:r>
          </a:p>
          <a:p>
            <a:pPr algn="l" rtl="0"/>
            <a:r>
              <a:rPr lang="es-ES" dirty="0"/>
              <a:t>Francisco Lardón Segovia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B3E3BB-B392-45EF-BDB7-78F58E19B6FE}"/>
              </a:ext>
            </a:extLst>
          </p:cNvPr>
          <p:cNvSpPr txBox="1"/>
          <p:nvPr/>
        </p:nvSpPr>
        <p:spPr>
          <a:xfrm>
            <a:off x="440475" y="5849566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Tecnologías Multimedia</a:t>
            </a:r>
          </a:p>
          <a:p>
            <a:r>
              <a:rPr lang="es-ES" dirty="0"/>
              <a:t>01/02/2018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22D82DD-2091-492A-98A1-8722DF68DB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2" r="12813"/>
          <a:stretch/>
        </p:blipFill>
        <p:spPr>
          <a:xfrm>
            <a:off x="6526460" y="252197"/>
            <a:ext cx="5365906" cy="658368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err="1"/>
              <a:t>COMprobar</a:t>
            </a:r>
            <a:r>
              <a:rPr lang="es-ES" dirty="0"/>
              <a:t> errores y limpiar el código fuente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F59FA5-F7B3-4EF8-BA71-F3C7699DB4B1}"/>
              </a:ext>
            </a:extLst>
          </p:cNvPr>
          <p:cNvSpPr txBox="1"/>
          <p:nvPr/>
        </p:nvSpPr>
        <p:spPr>
          <a:xfrm>
            <a:off x="837828" y="1124744"/>
            <a:ext cx="1065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Conseguimos que el programa reconozca caras humanas utilizando la librería de reconocimiento que incluye la instalación de </a:t>
            </a:r>
            <a:r>
              <a:rPr lang="es-ES" sz="2400" dirty="0" err="1"/>
              <a:t>OpenCV</a:t>
            </a:r>
            <a:r>
              <a:rPr lang="es-ES" sz="2400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AC46DF4-31F2-40D8-9D78-A4B97892A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98" y="2948608"/>
            <a:ext cx="5876232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https://i.gyazo.com/1bf384dcc79c32b057e871c0be3a69d5.png">
            <a:extLst>
              <a:ext uri="{FF2B5EF4-FFF2-40B4-BE49-F238E27FC236}">
                <a16:creationId xmlns:a16="http://schemas.microsoft.com/office/drawing/2014/main" id="{F4FA4E8A-6D81-4B7D-A963-1D1AE1E83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170" y="2229627"/>
            <a:ext cx="7810500" cy="504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5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74504-1BED-409D-9DAD-5E469DF9C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073" y="116632"/>
            <a:ext cx="10351065" cy="1326321"/>
          </a:xfrm>
        </p:spPr>
        <p:txBody>
          <a:bodyPr>
            <a:normAutofit fontScale="90000"/>
          </a:bodyPr>
          <a:lstStyle/>
          <a:p>
            <a:r>
              <a:rPr lang="es-ES" sz="4400" dirty="0"/>
              <a:t>Presentar el dispositivo completamente funcional</a:t>
            </a:r>
            <a:br>
              <a:rPr lang="es-ES" dirty="0"/>
            </a:b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9F664C-10F5-4C1C-81CC-12211A6FE066}"/>
              </a:ext>
            </a:extLst>
          </p:cNvPr>
          <p:cNvSpPr txBox="1"/>
          <p:nvPr/>
        </p:nvSpPr>
        <p:spPr>
          <a:xfrm>
            <a:off x="549796" y="1048193"/>
            <a:ext cx="9937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Vídeo de demostración del funcionamiento del proyecto.</a:t>
            </a:r>
          </a:p>
          <a:p>
            <a:r>
              <a:rPr lang="es-ES" dirty="0">
                <a:hlinkClick r:id="rId4"/>
              </a:rPr>
              <a:t>https://www.youtube.com/watch?v=iKBj8nyv4iE&amp;feature=youtu.be</a:t>
            </a:r>
            <a:endParaRPr lang="es-ES" dirty="0"/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6C0A2E25-55A7-4475-ABE5-17995C207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3912" y="1678159"/>
            <a:ext cx="9001000" cy="506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6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FC9D5-A9A9-4130-970B-C17F3270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fin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06E367-0CD1-4B47-858A-B64F928C4E0E}"/>
              </a:ext>
            </a:extLst>
          </p:cNvPr>
          <p:cNvSpPr txBox="1"/>
          <p:nvPr/>
        </p:nvSpPr>
        <p:spPr>
          <a:xfrm>
            <a:off x="913557" y="2420888"/>
            <a:ext cx="6046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Demostración en tiempo real.</a:t>
            </a:r>
          </a:p>
          <a:p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Preguntas.</a:t>
            </a:r>
          </a:p>
        </p:txBody>
      </p:sp>
    </p:spTree>
    <p:extLst>
      <p:ext uri="{BB962C8B-B14F-4D97-AF65-F5344CB8AC3E}">
        <p14:creationId xmlns:p14="http://schemas.microsoft.com/office/powerpoint/2010/main" val="14547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raspberry camera png">
            <a:extLst>
              <a:ext uri="{FF2B5EF4-FFF2-40B4-BE49-F238E27FC236}">
                <a16:creationId xmlns:a16="http://schemas.microsoft.com/office/drawing/2014/main" id="{67D9033E-8638-43D1-B55A-B156F1E81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04" y="4403889"/>
            <a:ext cx="3456384" cy="2337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11" y="116632"/>
            <a:ext cx="9144001" cy="13716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/>
              <a:t>¿En qué consiste nuestro proyecto?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341884" y="1844824"/>
            <a:ext cx="9134391" cy="4114801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/>
              <a:t>Proyecto físico, compuesto por Raspberry Pi 3 B, servos, Pan-Tilt HAT y cámara.</a:t>
            </a:r>
          </a:p>
          <a:p>
            <a:pPr rtl="0"/>
            <a:r>
              <a:rPr lang="es-ES" sz="2800" dirty="0"/>
              <a:t>Realizado con la librería </a:t>
            </a:r>
            <a:r>
              <a:rPr lang="es-ES" sz="2800" dirty="0" err="1"/>
              <a:t>OpenCV</a:t>
            </a:r>
            <a:r>
              <a:rPr lang="es-ES" sz="2800" dirty="0"/>
              <a:t> en Python.</a:t>
            </a:r>
          </a:p>
          <a:p>
            <a:pPr rtl="0"/>
            <a:r>
              <a:rPr lang="es-ES" sz="2800" dirty="0"/>
              <a:t>Tracking de caras con patrones y seguimiento físico de ellas con el movimiento de la cámara.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17089" y="116632"/>
            <a:ext cx="9144001" cy="1371600"/>
          </a:xfrm>
        </p:spPr>
        <p:txBody>
          <a:bodyPr rtlCol="0"/>
          <a:lstStyle/>
          <a:p>
            <a:pPr rtl="0"/>
            <a:r>
              <a:rPr lang="es-ES" b="1" dirty="0"/>
              <a:t>¿Cómo lo hemos llevado a cabo?</a:t>
            </a: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6C97147-8BB2-48EA-AB1A-56C833D33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Preparación del entorno de desarrollo.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Aprendizaje del uso de </a:t>
            </a:r>
            <a:r>
              <a:rPr lang="es-ES" dirty="0" err="1"/>
              <a:t>OpenCV</a:t>
            </a:r>
            <a:r>
              <a:rPr lang="es-ES" dirty="0"/>
              <a:t> y Python.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Definir el código.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Montar físicamente el dispositivo completo.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Comprobar errores y limpiar el código fuente.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Presentar el dispositivo completamente funcional.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53899" y="19205"/>
            <a:ext cx="9144001" cy="1371600"/>
          </a:xfrm>
        </p:spPr>
        <p:txBody>
          <a:bodyPr rtlCol="0"/>
          <a:lstStyle/>
          <a:p>
            <a:pPr rtl="0"/>
            <a:r>
              <a:rPr lang="es-ES" b="1" dirty="0"/>
              <a:t>Preparación del entorno de desarrollo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81844" y="1632248"/>
            <a:ext cx="10657183" cy="4332311"/>
          </a:xfrm>
        </p:spPr>
        <p:txBody>
          <a:bodyPr rtlCol="0"/>
          <a:lstStyle/>
          <a:p>
            <a:pPr rtl="0"/>
            <a:r>
              <a:rPr lang="es-ES" dirty="0"/>
              <a:t>Instalación de la última versión de </a:t>
            </a:r>
            <a:r>
              <a:rPr lang="es-ES" dirty="0" err="1"/>
              <a:t>Raspbian</a:t>
            </a:r>
            <a:r>
              <a:rPr lang="es-ES" dirty="0"/>
              <a:t> quemándola a la microSD.</a:t>
            </a:r>
          </a:p>
          <a:p>
            <a:pPr rtl="0"/>
            <a:r>
              <a:rPr lang="es-ES" dirty="0"/>
              <a:t>Habilitación de la cámara en </a:t>
            </a:r>
            <a:r>
              <a:rPr lang="es-ES" dirty="0" err="1"/>
              <a:t>Raspbian</a:t>
            </a:r>
            <a:r>
              <a:rPr lang="es-ES" dirty="0"/>
              <a:t> y comprobación de funcionamiento.</a:t>
            </a:r>
          </a:p>
          <a:p>
            <a:pPr rtl="0"/>
            <a:r>
              <a:rPr lang="es-ES" dirty="0"/>
              <a:t>Instalación de las librerías de </a:t>
            </a:r>
            <a:r>
              <a:rPr lang="es-ES" dirty="0" err="1"/>
              <a:t>python-opencv</a:t>
            </a:r>
            <a:r>
              <a:rPr lang="es-ES" dirty="0"/>
              <a:t> para poder hacer uso de ellas.</a:t>
            </a:r>
          </a:p>
          <a:p>
            <a:pPr rtl="0"/>
            <a:r>
              <a:rPr lang="es-ES" dirty="0"/>
              <a:t>Configuración de acceso remoto para poder programar de manera cómoda en otra máquina. (SCP bajo SSH para mandar archivos, VNC para control remoto).</a:t>
            </a:r>
          </a:p>
          <a:p>
            <a:r>
              <a:rPr lang="es-ES" sz="2000" dirty="0"/>
              <a:t>Hacemos </a:t>
            </a:r>
            <a:r>
              <a:rPr lang="es-ES" sz="2000" dirty="0" err="1"/>
              <a:t>overclock</a:t>
            </a:r>
            <a:r>
              <a:rPr lang="es-ES" sz="2000" dirty="0"/>
              <a:t> a la Raspberry, de forma que tengamos algo más de rendimiento lo que mejorará el procesado en tiempo real.</a:t>
            </a:r>
          </a:p>
          <a:p>
            <a:pPr marL="0" indent="0" rtl="0">
              <a:buNone/>
            </a:pPr>
            <a:endParaRPr lang="es-ES" dirty="0"/>
          </a:p>
        </p:txBody>
      </p:sp>
      <p:pic>
        <p:nvPicPr>
          <p:cNvPr id="2050" name="Picture 2" descr="Resultado de imagen de opencv python">
            <a:extLst>
              <a:ext uri="{FF2B5EF4-FFF2-40B4-BE49-F238E27FC236}">
                <a16:creationId xmlns:a16="http://schemas.microsoft.com/office/drawing/2014/main" id="{E787240A-1950-4FF0-8DD6-4D3C94CC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00" y="5225753"/>
            <a:ext cx="4139710" cy="11190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Resultado de imagen de raspbian">
            <a:extLst>
              <a:ext uri="{FF2B5EF4-FFF2-40B4-BE49-F238E27FC236}">
                <a16:creationId xmlns:a16="http://schemas.microsoft.com/office/drawing/2014/main" id="{3D622CB1-8F94-497D-9382-06033F40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5089502"/>
            <a:ext cx="1629848" cy="13760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435" y="238253"/>
            <a:ext cx="9144001" cy="671736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b="1" dirty="0"/>
              <a:t>Aprendizaje DEL USO de </a:t>
            </a:r>
            <a:r>
              <a:rPr lang="es-ES" b="1" dirty="0" err="1"/>
              <a:t>OpenCV</a:t>
            </a:r>
            <a:r>
              <a:rPr lang="es-ES" b="1" dirty="0"/>
              <a:t> y Python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25860" y="1196752"/>
            <a:ext cx="9865095" cy="4823049"/>
          </a:xfrm>
        </p:spPr>
        <p:txBody>
          <a:bodyPr rtlCol="0"/>
          <a:lstStyle/>
          <a:p>
            <a:pPr rtl="0"/>
            <a:r>
              <a:rPr lang="es-ES" dirty="0"/>
              <a:t>Debido a que no tenemos ningún conocimiento previo, se requiere un aprendizaje de ambas herramientas.</a:t>
            </a:r>
          </a:p>
          <a:p>
            <a:pPr rtl="0"/>
            <a:r>
              <a:rPr lang="es-ES" dirty="0"/>
              <a:t>No se requiere configuración ya que </a:t>
            </a:r>
            <a:r>
              <a:rPr lang="es-ES" b="1" dirty="0" err="1"/>
              <a:t>Raspbian</a:t>
            </a:r>
            <a:r>
              <a:rPr lang="es-ES" dirty="0"/>
              <a:t> nos facilita todas las herramientas.</a:t>
            </a:r>
          </a:p>
          <a:p>
            <a:pPr rtl="0"/>
            <a:r>
              <a:rPr lang="es-ES" dirty="0"/>
              <a:t>Se consigue, en primera instancia, abrir una ventana con el </a:t>
            </a:r>
            <a:r>
              <a:rPr lang="es-ES" dirty="0" err="1"/>
              <a:t>stream</a:t>
            </a:r>
            <a:r>
              <a:rPr lang="es-ES" dirty="0"/>
              <a:t> de vídeo y aplicar un filtro de imagen de color completa a escala de grises con la función </a:t>
            </a:r>
            <a:r>
              <a:rPr lang="es-ES" i="1" dirty="0"/>
              <a:t>CV_BGR2GRAY</a:t>
            </a:r>
            <a:r>
              <a:rPr lang="es-ES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6A8921-4F17-4CB8-A8DD-8DA0FCD2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36" y="4505326"/>
            <a:ext cx="3943350" cy="15144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86142ED-7F3F-461C-A746-2B00D3362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15" y="4293096"/>
            <a:ext cx="3809352" cy="235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0" y="260648"/>
            <a:ext cx="9144001" cy="52772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Definir el código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A76E588-A6BD-452B-9D5C-8EDDF6B28B19}"/>
              </a:ext>
            </a:extLst>
          </p:cNvPr>
          <p:cNvSpPr txBox="1"/>
          <p:nvPr/>
        </p:nvSpPr>
        <p:spPr>
          <a:xfrm>
            <a:off x="333772" y="128171"/>
            <a:ext cx="1051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RECONOCIMIENTO FACIAL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680A99-5F3A-4A1F-8955-1F415EB02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918" y="1628800"/>
            <a:ext cx="6238875" cy="212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8D45AD-595E-45E3-895B-63008793D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4605461"/>
            <a:ext cx="10183646" cy="80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Definir el código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A76E588-A6BD-452B-9D5C-8EDDF6B28B19}"/>
              </a:ext>
            </a:extLst>
          </p:cNvPr>
          <p:cNvSpPr txBox="1"/>
          <p:nvPr/>
        </p:nvSpPr>
        <p:spPr>
          <a:xfrm>
            <a:off x="1053852" y="908720"/>
            <a:ext cx="1022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MOVIMIENTO DE LOS SERVOS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2DDCBC-A3C0-4409-9A1A-380E65E3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1428228"/>
            <a:ext cx="5544616" cy="1942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EB95AD-5D50-4232-9C0D-B05AC11BC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092" y="3428999"/>
            <a:ext cx="8333714" cy="3215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415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1" y="332656"/>
            <a:ext cx="9144001" cy="52772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Montar físicamente el dispositivo completo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E428DD-C375-45DE-96F4-B2E2C04FB6B8}"/>
              </a:ext>
            </a:extLst>
          </p:cNvPr>
          <p:cNvSpPr txBox="1"/>
          <p:nvPr/>
        </p:nvSpPr>
        <p:spPr>
          <a:xfrm>
            <a:off x="883570" y="1230316"/>
            <a:ext cx="11305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Carcasa de plástico.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Disipadores.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Plataforma para los servos y la cámara.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HAT.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7DFF6B-7F43-42B5-9DFB-15E1903C05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72" y="3429000"/>
            <a:ext cx="3212976" cy="3212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53550A-9FE9-4247-9791-6066FD160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3501008"/>
            <a:ext cx="3960440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39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32656"/>
            <a:ext cx="9144001" cy="52772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Montar físicamente el dispositivo completo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E428DD-C375-45DE-96F4-B2E2C04FB6B8}"/>
              </a:ext>
            </a:extLst>
          </p:cNvPr>
          <p:cNvSpPr txBox="1"/>
          <p:nvPr/>
        </p:nvSpPr>
        <p:spPr>
          <a:xfrm>
            <a:off x="405781" y="1268760"/>
            <a:ext cx="1130525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¿Por qué no hemos conectado los servos directamente a la Raspberry?</a:t>
            </a:r>
            <a:br>
              <a:rPr lang="es-ES" sz="3200" dirty="0"/>
            </a:b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¿Qué hemos usado?</a:t>
            </a:r>
          </a:p>
          <a:p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3086E3-7E82-4CFA-B28F-9BC13DB3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6" y="3212976"/>
            <a:ext cx="3071535" cy="30777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14FCDB-F2C7-4BBF-8F69-558DCC6D2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1" y="2955034"/>
            <a:ext cx="6480720" cy="4313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4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purl.org/dc/dcmitype/"/>
    <ds:schemaRef ds:uri="4873beb7-5857-4685-be1f-d57550cc96cc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0</TotalTime>
  <Words>549</Words>
  <Application>Microsoft Office PowerPoint</Application>
  <PresentationFormat>Personalizado</PresentationFormat>
  <Paragraphs>61</Paragraphs>
  <Slides>12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Corbel</vt:lpstr>
      <vt:lpstr>Rockwell</vt:lpstr>
      <vt:lpstr>Damask</vt:lpstr>
      <vt:lpstr>Reconocimiento facial con seguimiento</vt:lpstr>
      <vt:lpstr>¿En qué consiste nuestro proyecto?</vt:lpstr>
      <vt:lpstr>¿Cómo lo hemos llevado a cabo?</vt:lpstr>
      <vt:lpstr>Preparación del entorno de desarrollo</vt:lpstr>
      <vt:lpstr>Aprendizaje DEL USO de OpenCV y Python</vt:lpstr>
      <vt:lpstr>Definir el código</vt:lpstr>
      <vt:lpstr>Definir el código</vt:lpstr>
      <vt:lpstr>Montar físicamente el dispositivo completo</vt:lpstr>
      <vt:lpstr>Montar físicamente el dispositivo completo</vt:lpstr>
      <vt:lpstr>COMprobar errores y limpiar el código fuente</vt:lpstr>
      <vt:lpstr>Presentar el dispositivo completamente funcional 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2017-11-02T23:30:47Z</dcterms:created>
  <dcterms:modified xsi:type="dcterms:W3CDTF">2018-02-01T09:09:31Z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